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15"/>
  </p:notesMasterIdLst>
  <p:sldIdLst>
    <p:sldId id="714" r:id="rId2"/>
    <p:sldId id="715" r:id="rId3"/>
    <p:sldId id="732" r:id="rId4"/>
    <p:sldId id="716" r:id="rId5"/>
    <p:sldId id="733" r:id="rId6"/>
    <p:sldId id="717" r:id="rId7"/>
    <p:sldId id="729" r:id="rId8"/>
    <p:sldId id="718" r:id="rId9"/>
    <p:sldId id="730" r:id="rId10"/>
    <p:sldId id="720" r:id="rId11"/>
    <p:sldId id="719" r:id="rId12"/>
    <p:sldId id="731" r:id="rId13"/>
    <p:sldId id="722"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 xuanhang" initials="w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5B24"/>
    <a:srgbClr val="FFFFFF"/>
    <a:srgbClr val="00388D"/>
    <a:srgbClr val="A50A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939" autoAdjust="0"/>
  </p:normalViewPr>
  <p:slideViewPr>
    <p:cSldViewPr snapToGrid="0">
      <p:cViewPr varScale="1">
        <p:scale>
          <a:sx n="64" d="100"/>
          <a:sy n="64" d="100"/>
        </p:scale>
        <p:origin x="72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80"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385D0-5ECB-4D98-981F-325FC71A8CAF}" type="datetimeFigureOut">
              <a:rPr lang="zh-CN" altLang="en-US" smtClean="0"/>
              <a:t>2021/7/30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FB753-16B5-4138-A915-5A5DB0E6940B}"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42888" y="1431925"/>
            <a:ext cx="6872287" cy="3865563"/>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5D0DACE-38E0-42D2-9336-2B707D34BC6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7AFB753-16B5-4138-A915-5A5DB0E6940B}" type="slidenum">
              <a:rPr lang="zh-CN" altLang="en-US" smtClean="0"/>
              <a:t>2</a:t>
            </a:fld>
            <a:endParaRPr lang="zh-CN" altLang="en-US"/>
          </a:p>
        </p:txBody>
      </p:sp>
    </p:spTree>
    <p:extLst>
      <p:ext uri="{BB962C8B-B14F-4D97-AF65-F5344CB8AC3E}">
        <p14:creationId xmlns:p14="http://schemas.microsoft.com/office/powerpoint/2010/main" val="915010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F6C304-70A3-4737-808E-DD8D732AD5D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69ED70A-5BC8-40AD-9972-CB30DB13177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F6327CC-D9B6-48DD-B3AF-F69C85117288}"/>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AA353D1B-B9B6-45B2-8B89-AD3C0DC67A3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261CC27A-D991-4182-9C4D-80B0EB4E02EE}"/>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12055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9A81FE-E370-422A-9EFD-DADC8707B23A}"/>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79D96C0-7775-4D25-A1D0-00D07805AE4E}"/>
              </a:ext>
            </a:extLst>
          </p:cNvPr>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5E01A3C-2E98-4222-8DBD-1AA6B4BE36E7}"/>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5F86A980-010F-4BF7-82BA-0A75E890CFD7}"/>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900ADE03-5F84-46C4-800B-F78C88DBC23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96403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530BAAD-8C42-49E4-9C3D-956B6EBABD3A}"/>
              </a:ext>
            </a:extLst>
          </p:cNvPr>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2943E01-088F-4E0B-BD90-629AA94844CB}"/>
              </a:ext>
            </a:extLst>
          </p:cNvPr>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BD9A34B-5A4F-4C2C-BC1B-82B4AF55037F}"/>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F0B7C240-397E-45F3-8898-4DAA0B7464C6}"/>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B46D53A1-503E-4006-AE0B-538B855B0078}"/>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36370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32E95C-8179-4A5D-8C7F-6E97BC825EC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C15DA09-375A-4792-A083-E1C32D5EAAAE}"/>
              </a:ext>
            </a:extLst>
          </p:cNvPr>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964AD8F-6937-4B59-802A-D97A87E7B75D}"/>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28C84625-F666-4379-A0C3-411E72891FDE}"/>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46FCD934-49A1-4252-A5A6-5BACC3CFEC19}"/>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46309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EDCE52-D748-43FD-8B35-440077BC58E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393FB2E-6E59-458E-BA68-B34F9BA74F7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C103B19-6B84-4535-BA69-7B20D46D4341}"/>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818C9CFB-DA3C-4053-ADF0-EF3B83FC7F6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E1904597-4DE5-452E-97FB-BF04A195D869}"/>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63320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5D4CE1-66F5-4CD0-9554-F981EC226A9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EB1F19-F3F6-4747-AB1E-7CFA34FBF7BF}"/>
              </a:ext>
            </a:extLst>
          </p:cNvPr>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AE18FDC-5C04-4252-AA21-3D7D1CAA389E}"/>
              </a:ext>
            </a:extLst>
          </p:cNvPr>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C2E0F00F-0169-4495-B8D6-49434589D19C}"/>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C045BBBE-94AC-4CC4-B7A4-832A92A232CA}"/>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84FEAA4F-C1FB-4470-9C5D-5D66F7EDD6C0}"/>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4053415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4D8F0D-29A0-48A2-893D-CB7B74277B54}"/>
              </a:ext>
            </a:extLst>
          </p:cNvPr>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D762F14-F613-4CA2-B4EA-D7173A042AE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E820B98-5764-46D6-B4EB-16F358943667}"/>
              </a:ext>
            </a:extLst>
          </p:cNvPr>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7BEBCBF-8BC7-4CF1-B31D-D5002A8EFD20}"/>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06CABE2-5365-4629-9CDE-8CA1281F0D5C}"/>
              </a:ext>
            </a:extLst>
          </p:cNvPr>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182C535-ABAF-47C7-882F-E61E4C3E6A9D}"/>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8" name="页脚占位符 7">
            <a:extLst>
              <a:ext uri="{FF2B5EF4-FFF2-40B4-BE49-F238E27FC236}">
                <a16:creationId xmlns:a16="http://schemas.microsoft.com/office/drawing/2014/main" id="{9A557BF4-7C4F-42EF-A801-B1050C1CA678}"/>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a:extLst>
              <a:ext uri="{FF2B5EF4-FFF2-40B4-BE49-F238E27FC236}">
                <a16:creationId xmlns:a16="http://schemas.microsoft.com/office/drawing/2014/main" id="{7D821835-C097-4F58-B3FA-A06AB489DE21}"/>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16162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462114-F0C1-429B-A02E-D41A9E520E9C}"/>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F948932-15F3-4F20-BC3D-B7E6896232D9}"/>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4" name="页脚占位符 3">
            <a:extLst>
              <a:ext uri="{FF2B5EF4-FFF2-40B4-BE49-F238E27FC236}">
                <a16:creationId xmlns:a16="http://schemas.microsoft.com/office/drawing/2014/main" id="{2F091DE7-D96A-4891-9346-6AE84300052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a:extLst>
              <a:ext uri="{FF2B5EF4-FFF2-40B4-BE49-F238E27FC236}">
                <a16:creationId xmlns:a16="http://schemas.microsoft.com/office/drawing/2014/main" id="{ED70B436-137B-4BD8-B224-E719E9F775F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08531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1632B27C-D25D-4864-A7DB-B3D5E29E12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41984" y="211578"/>
            <a:ext cx="1880610" cy="543600"/>
          </a:xfrm>
          <a:prstGeom prst="rect">
            <a:avLst/>
          </a:prstGeom>
        </p:spPr>
      </p:pic>
      <p:pic>
        <p:nvPicPr>
          <p:cNvPr id="6" name="图片 5">
            <a:extLst>
              <a:ext uri="{FF2B5EF4-FFF2-40B4-BE49-F238E27FC236}">
                <a16:creationId xmlns:a16="http://schemas.microsoft.com/office/drawing/2014/main" id="{77AAB0F7-7E81-4E77-AF5A-3E8C1062B4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155" y="6338604"/>
            <a:ext cx="3128400" cy="283868"/>
          </a:xfrm>
          <a:prstGeom prst="rect">
            <a:avLst/>
          </a:prstGeom>
        </p:spPr>
      </p:pic>
    </p:spTree>
    <p:extLst>
      <p:ext uri="{BB962C8B-B14F-4D97-AF65-F5344CB8AC3E}">
        <p14:creationId xmlns:p14="http://schemas.microsoft.com/office/powerpoint/2010/main" val="52816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ACFAFE-2A48-49F6-9A82-FE3EC839AA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0AAC867-9B85-42F2-AE72-8117C3AA5B7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241BCF7-9B73-4EB6-ADD4-8503E5CE2DC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B98EF58-65E3-457F-8CA0-946B51CACD7E}"/>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6E72AF08-4B18-4BDB-9A59-944A688504F2}"/>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0DC5BB54-8E5D-4DF6-BCED-25D0C7F7D54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58799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819E39-F160-4969-8A4B-A3E04354884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EA2E81D-DC0D-4959-9C1C-9BEC7F3BF8C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B857EAB-FD84-4E9F-8356-8EB0F99CF53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BAD49A3-D50F-46ED-B108-28DE8A567362}"/>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379D36A4-836F-42FD-9AC4-E24081EFFFBC}"/>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FC4C8AE1-408C-4EBE-B579-93B8430F77CA}"/>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705055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92859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428446" y="2336393"/>
            <a:ext cx="7573645" cy="2185214"/>
          </a:xfrm>
          <a:prstGeom prst="rect">
            <a:avLst/>
          </a:prstGeom>
          <a:noFill/>
        </p:spPr>
        <p:txBody>
          <a:bodyPr wrap="square">
            <a:spAutoFit/>
          </a:bodyPr>
          <a:lstStyle/>
          <a:p>
            <a:pPr algn="ctr"/>
            <a:r>
              <a:rPr lang="en-US" altLang="zh-CN" sz="4000" b="1" dirty="0">
                <a:latin typeface="等线" panose="02010600030101010101" pitchFamily="2" charset="-122"/>
                <a:ea typeface="等线" panose="02010600030101010101" pitchFamily="2" charset="-122"/>
              </a:rPr>
              <a:t>Art Star Program</a:t>
            </a:r>
          </a:p>
          <a:p>
            <a:pPr algn="ctr"/>
            <a:r>
              <a:rPr lang="en-US" altLang="zh-CN" sz="4000" b="1" dirty="0">
                <a:latin typeface="等线" panose="02010600030101010101" pitchFamily="2" charset="-122"/>
                <a:ea typeface="等线" panose="02010600030101010101" pitchFamily="2" charset="-122"/>
              </a:rPr>
              <a:t>Dream Plan Template</a:t>
            </a:r>
            <a:endParaRPr lang="zh-CN" altLang="en-US" sz="4000" b="1" dirty="0">
              <a:latin typeface="等线" panose="02010600030101010101" pitchFamily="2" charset="-122"/>
              <a:ea typeface="等线" panose="02010600030101010101" pitchFamily="2" charset="-122"/>
            </a:endParaRPr>
          </a:p>
          <a:p>
            <a:pPr algn="ctr"/>
            <a:endParaRPr lang="en-US" altLang="zh-CN" sz="2800" b="1" dirty="0">
              <a:latin typeface="等线" panose="02010600030101010101" pitchFamily="2" charset="-122"/>
              <a:ea typeface="等线" panose="02010600030101010101" pitchFamily="2" charset="-122"/>
            </a:endParaRPr>
          </a:p>
          <a:p>
            <a:pPr algn="ctr"/>
            <a:r>
              <a:rPr lang="en-US" altLang="zh-CN" sz="2800" b="1" dirty="0">
                <a:latin typeface="等线" panose="02010600030101010101" pitchFamily="2" charset="-122"/>
                <a:ea typeface="等线" panose="02010600030101010101" pitchFamily="2" charset="-122"/>
              </a:rPr>
              <a:t>CG Studio</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678" y="1182860"/>
            <a:ext cx="81724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What will you do?</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358678" y="2253014"/>
            <a:ext cx="11558339" cy="2585323"/>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think about this question carefully: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If your studio is successful in acquiring support, how will you realize your dream? </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We would like to see a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clear timeline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for achieving your dreams, which you are free to illustrate in your way.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Once you have achieved your immediate goals, what's next for your studio? Do you have another set of plans?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We would like to see that you have a clear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sense of your studio's future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and the stages required to get there.</a:t>
            </a: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p:txBody>
      </p:sp>
      <p:sp>
        <p:nvSpPr>
          <p:cNvPr id="4" name="星形: 五角 3">
            <a:extLst>
              <a:ext uri="{FF2B5EF4-FFF2-40B4-BE49-F238E27FC236}">
                <a16:creationId xmlns:a16="http://schemas.microsoft.com/office/drawing/2014/main" id="{062770A6-49BC-4AD7-9E1A-19C8E216457B}"/>
              </a:ext>
            </a:extLst>
          </p:cNvPr>
          <p:cNvSpPr/>
          <p:nvPr/>
        </p:nvSpPr>
        <p:spPr>
          <a:xfrm>
            <a:off x="3333202" y="1234929"/>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678" y="1182860"/>
            <a:ext cx="8172423"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What do you want?</a:t>
            </a:r>
            <a:endParaRPr lang="zh-CN" altLang="en-US" sz="2400" b="1"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58678" y="2133233"/>
            <a:ext cx="8651927" cy="3139321"/>
          </a:xfrm>
          <a:prstGeom prst="rect">
            <a:avLst/>
          </a:prstGeom>
          <a:noFill/>
        </p:spPr>
        <p:txBody>
          <a:bodyPr wrap="square">
            <a:spAutoFit/>
          </a:bodyPr>
          <a:lstStyle/>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What kind of support will help your studio to achieve your dream? This could be:</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Equipment</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Courses</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Traffic</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Funding</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Please be specific.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6556" y="1182859"/>
            <a:ext cx="3337464" cy="461665"/>
          </a:xfrm>
          <a:prstGeom prst="rect">
            <a:avLst/>
          </a:prstGeom>
          <a:noFill/>
        </p:spPr>
        <p:txBody>
          <a:bodyPr wrap="square" rtlCol="0">
            <a:spAutoFit/>
          </a:bodyPr>
          <a:lstStyle/>
          <a:p>
            <a:pPr algn="ctr"/>
            <a:r>
              <a:rPr lang="en-US" altLang="zh-CN" sz="2400" b="1" dirty="0">
                <a:solidFill>
                  <a:srgbClr val="EA5B24"/>
                </a:solidFill>
                <a:latin typeface="微软雅黑" panose="020B0503020204020204" pitchFamily="34" charset="-122"/>
                <a:ea typeface="微软雅黑" panose="020B0503020204020204" pitchFamily="34" charset="-122"/>
              </a:rPr>
              <a:t>Budget Breakdown</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445539" y="2031652"/>
            <a:ext cx="3607991" cy="3416320"/>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provide a breakdown of the resources you would like to receive.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Let us know exactly how much it will cost your studio to accomplish each stage of your dream.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break down the required resources according to the goals of each stage.</a:t>
            </a:r>
          </a:p>
        </p:txBody>
      </p:sp>
      <p:graphicFrame>
        <p:nvGraphicFramePr>
          <p:cNvPr id="5" name="表格 4">
            <a:extLst>
              <a:ext uri="{FF2B5EF4-FFF2-40B4-BE49-F238E27FC236}">
                <a16:creationId xmlns:a16="http://schemas.microsoft.com/office/drawing/2014/main" id="{E0D9B707-5D71-41BE-B925-C43B64EFFD4C}"/>
              </a:ext>
            </a:extLst>
          </p:cNvPr>
          <p:cNvGraphicFramePr>
            <a:graphicFrameLocks noGrp="1"/>
          </p:cNvGraphicFramePr>
          <p:nvPr>
            <p:extLst>
              <p:ext uri="{D42A27DB-BD31-4B8C-83A1-F6EECF244321}">
                <p14:modId xmlns:p14="http://schemas.microsoft.com/office/powerpoint/2010/main" val="3377600068"/>
              </p:ext>
            </p:extLst>
          </p:nvPr>
        </p:nvGraphicFramePr>
        <p:xfrm>
          <a:off x="4189401" y="827546"/>
          <a:ext cx="7898141" cy="5547531"/>
        </p:xfrm>
        <a:graphic>
          <a:graphicData uri="http://schemas.openxmlformats.org/drawingml/2006/table">
            <a:tbl>
              <a:tblPr/>
              <a:tblGrid>
                <a:gridCol w="1436879">
                  <a:extLst>
                    <a:ext uri="{9D8B030D-6E8A-4147-A177-3AD203B41FA5}">
                      <a16:colId xmlns:a16="http://schemas.microsoft.com/office/drawing/2014/main" val="728062580"/>
                    </a:ext>
                  </a:extLst>
                </a:gridCol>
                <a:gridCol w="2150625">
                  <a:extLst>
                    <a:ext uri="{9D8B030D-6E8A-4147-A177-3AD203B41FA5}">
                      <a16:colId xmlns:a16="http://schemas.microsoft.com/office/drawing/2014/main" val="1294681732"/>
                    </a:ext>
                  </a:extLst>
                </a:gridCol>
                <a:gridCol w="1436879">
                  <a:extLst>
                    <a:ext uri="{9D8B030D-6E8A-4147-A177-3AD203B41FA5}">
                      <a16:colId xmlns:a16="http://schemas.microsoft.com/office/drawing/2014/main" val="2236840357"/>
                    </a:ext>
                  </a:extLst>
                </a:gridCol>
                <a:gridCol w="1436879">
                  <a:extLst>
                    <a:ext uri="{9D8B030D-6E8A-4147-A177-3AD203B41FA5}">
                      <a16:colId xmlns:a16="http://schemas.microsoft.com/office/drawing/2014/main" val="3412732388"/>
                    </a:ext>
                  </a:extLst>
                </a:gridCol>
                <a:gridCol w="1436879">
                  <a:extLst>
                    <a:ext uri="{9D8B030D-6E8A-4147-A177-3AD203B41FA5}">
                      <a16:colId xmlns:a16="http://schemas.microsoft.com/office/drawing/2014/main" val="1665437963"/>
                    </a:ext>
                  </a:extLst>
                </a:gridCol>
              </a:tblGrid>
              <a:tr h="371691">
                <a:tc>
                  <a:txBody>
                    <a:bodyPr/>
                    <a:lstStyle/>
                    <a:p>
                      <a:pPr algn="l" fontAlgn="b"/>
                      <a:r>
                        <a:rPr lang="zh-CN" altLang="en-US" sz="2300" b="1" i="0" u="none" strike="noStrike">
                          <a:solidFill>
                            <a:srgbClr val="000000"/>
                          </a:solidFill>
                          <a:effectLst/>
                          <a:latin typeface="等线" panose="02010600030101010101" pitchFamily="2" charset="-122"/>
                          <a:ea typeface="等线" panose="02010600030101010101" pitchFamily="2" charset="-122"/>
                        </a:rPr>
                        <a:t>　</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Category</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Details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Cost</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Total</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4858498"/>
                  </a:ext>
                </a:extLst>
              </a:tr>
              <a:tr h="371691">
                <a:tc rowSpan="5">
                  <a:txBody>
                    <a:bodyPr/>
                    <a:lstStyle/>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First Stage</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Workplace</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300" b="1" i="0" u="none" strike="noStrike" dirty="0">
                          <a:solidFill>
                            <a:srgbClr val="000000"/>
                          </a:solidFill>
                          <a:effectLst/>
                          <a:latin typeface="等线" panose="02010600030101010101" pitchFamily="2" charset="-122"/>
                          <a:ea typeface="等线" panose="02010600030101010101" pitchFamily="2" charset="-122"/>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b"/>
                      <a:r>
                        <a:rPr lang="en-US" altLang="zh-CN" sz="2300" b="1" i="0" u="none" strike="noStrike" dirty="0">
                          <a:solidFill>
                            <a:srgbClr val="000000"/>
                          </a:solidFill>
                          <a:effectLst/>
                          <a:latin typeface="等线" panose="02010600030101010101" pitchFamily="2" charset="-122"/>
                          <a:ea typeface="+mn-ea"/>
                        </a:rPr>
                        <a:t>$ xxx</a:t>
                      </a: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124117"/>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Promotion</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1822549335"/>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Equipment</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1551154437"/>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Skills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3666663284"/>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Others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2070142225"/>
                  </a:ext>
                </a:extLst>
              </a:tr>
              <a:tr h="543620">
                <a:tc gridSpan="5">
                  <a:txBody>
                    <a:bodyPr/>
                    <a:lstStyle/>
                    <a:p>
                      <a:pPr algn="ctr" fontAlgn="b"/>
                      <a:r>
                        <a:rPr lang="zh-CN" altLang="en-US" sz="2300" b="1" i="0" u="none" strike="noStrike">
                          <a:solidFill>
                            <a:srgbClr val="000000"/>
                          </a:solidFill>
                          <a:effectLst/>
                          <a:latin typeface="等线" panose="02010600030101010101" pitchFamily="2" charset="-122"/>
                          <a:ea typeface="等线" panose="02010600030101010101" pitchFamily="2" charset="-122"/>
                        </a:rPr>
                        <a:t>　</a:t>
                      </a:r>
                    </a:p>
                  </a:txBody>
                  <a:tcPr marL="124399" marR="124399" marT="62200" marB="622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224598232"/>
                  </a:ext>
                </a:extLst>
              </a:tr>
              <a:tr h="371691">
                <a:tc rowSpan="4">
                  <a:txBody>
                    <a:bodyPr/>
                    <a:lstStyle/>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Second</a:t>
                      </a:r>
                    </a:p>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Stage</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Staff</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rowSpan="4">
                  <a:txBody>
                    <a:bodyPr/>
                    <a:lstStyle/>
                    <a:p>
                      <a:pPr algn="l" fontAlgn="b"/>
                      <a:r>
                        <a:rPr lang="en-US" altLang="zh-CN" sz="2300" b="1" i="0" u="none" strike="noStrike" dirty="0">
                          <a:solidFill>
                            <a:srgbClr val="000000"/>
                          </a:solidFill>
                          <a:effectLst/>
                          <a:latin typeface="等线" panose="02010600030101010101" pitchFamily="2" charset="-122"/>
                          <a:ea typeface="+mn-ea"/>
                        </a:rPr>
                        <a:t>$ xxx</a:t>
                      </a: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6409726"/>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Promotion</a:t>
                      </a:r>
                      <a:endParaRPr lang="zh-CN" altLang="en-US" sz="2300" b="1" i="0" u="none" strike="noStrike" dirty="0">
                        <a:solidFill>
                          <a:srgbClr val="000000"/>
                        </a:solidFill>
                        <a:effectLst/>
                        <a:latin typeface="等线" panose="02010600030101010101" pitchFamily="2" charset="-122"/>
                        <a:ea typeface="+mn-ea"/>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2576436340"/>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Equipment</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460000665"/>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Software</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2027639672"/>
                  </a:ext>
                </a:extLst>
              </a:tr>
              <a:tr h="543620">
                <a:tc gridSpan="5">
                  <a:txBody>
                    <a:bodyPr/>
                    <a:lstStyle/>
                    <a:p>
                      <a:pPr algn="ctr" fontAlgn="ctr"/>
                      <a:r>
                        <a:rPr lang="zh-CN" altLang="en-US" sz="2300" b="1" i="0" u="none" strike="noStrike">
                          <a:solidFill>
                            <a:srgbClr val="000000"/>
                          </a:solidFill>
                          <a:effectLst/>
                          <a:latin typeface="等线" panose="02010600030101010101" pitchFamily="2" charset="-122"/>
                          <a:ea typeface="等线" panose="02010600030101010101" pitchFamily="2" charset="-122"/>
                        </a:rPr>
                        <a:t>　</a:t>
                      </a: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498939931"/>
                  </a:ext>
                </a:extLst>
              </a:tr>
              <a:tr h="743381">
                <a:tc>
                  <a:txBody>
                    <a:bodyPr/>
                    <a:lstStyle/>
                    <a:p>
                      <a:pPr algn="ctr"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Third</a:t>
                      </a:r>
                      <a:br>
                        <a:rPr lang="zh-CN" altLang="en-US" sz="2300" b="1" i="0" u="none" strike="noStrike" dirty="0">
                          <a:solidFill>
                            <a:srgbClr val="000000"/>
                          </a:solidFill>
                          <a:effectLst/>
                          <a:latin typeface="等线" panose="02010600030101010101" pitchFamily="2" charset="-122"/>
                          <a:ea typeface="等线" panose="02010600030101010101" pitchFamily="2" charset="-122"/>
                        </a:rPr>
                      </a:br>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7032802"/>
                  </a:ext>
                </a:extLst>
              </a:tr>
            </a:tbl>
          </a:graphicData>
        </a:graphic>
      </p:graphicFrame>
      <p:sp>
        <p:nvSpPr>
          <p:cNvPr id="7" name="文本框 6">
            <a:extLst>
              <a:ext uri="{FF2B5EF4-FFF2-40B4-BE49-F238E27FC236}">
                <a16:creationId xmlns:a16="http://schemas.microsoft.com/office/drawing/2014/main" id="{920F2782-0C3B-4055-910E-7E2DB1A0FE6B}"/>
              </a:ext>
            </a:extLst>
          </p:cNvPr>
          <p:cNvSpPr txBox="1"/>
          <p:nvPr/>
        </p:nvSpPr>
        <p:spPr>
          <a:xfrm>
            <a:off x="4053530" y="365881"/>
            <a:ext cx="29656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Template</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6" name="星形: 五角 5">
            <a:extLst>
              <a:ext uri="{FF2B5EF4-FFF2-40B4-BE49-F238E27FC236}">
                <a16:creationId xmlns:a16="http://schemas.microsoft.com/office/drawing/2014/main" id="{881A4C9F-AE91-4966-8CB0-78488421AB9F}"/>
              </a:ext>
            </a:extLst>
          </p:cNvPr>
          <p:cNvSpPr/>
          <p:nvPr/>
        </p:nvSpPr>
        <p:spPr>
          <a:xfrm>
            <a:off x="3445257" y="1231265"/>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575651" y="944646"/>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Summary</a:t>
            </a:r>
            <a:endParaRPr lang="en-US" sz="6600" b="1" dirty="0">
              <a:ea typeface="Source Sans Pro"/>
              <a:cs typeface="Source Sans Pro"/>
              <a:sym typeface="Source Sans Pro"/>
            </a:endParaRPr>
          </a:p>
        </p:txBody>
      </p:sp>
      <p:sp>
        <p:nvSpPr>
          <p:cNvPr id="5" name="文本框 4"/>
          <p:cNvSpPr txBox="1"/>
          <p:nvPr/>
        </p:nvSpPr>
        <p:spPr>
          <a:xfrm>
            <a:off x="575651" y="1941922"/>
            <a:ext cx="5109328" cy="2862322"/>
          </a:xfrm>
          <a:prstGeom prst="rect">
            <a:avLst/>
          </a:prstGeom>
          <a:noFill/>
        </p:spPr>
        <p:txBody>
          <a:bodyPr wrap="square" rtlCol="0">
            <a:spAutoFit/>
          </a:bodyPr>
          <a:lstStyle/>
          <a:p>
            <a:r>
              <a:rPr lang="en-US" altLang="zh-CN" b="1" dirty="0">
                <a:latin typeface="等线" panose="02010600030101010101" pitchFamily="2" charset="-122"/>
                <a:ea typeface="等线" panose="02010600030101010101" pitchFamily="2" charset="-122"/>
              </a:rPr>
              <a:t>1</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Who are you?</a:t>
            </a:r>
          </a:p>
          <a:p>
            <a:r>
              <a:rPr lang="zh-CN" altLang="en-US" dirty="0"/>
              <a:t>      </a:t>
            </a:r>
            <a:r>
              <a:rPr lang="en-US" altLang="zh-CN" dirty="0">
                <a:solidFill>
                  <a:schemeClr val="bg2">
                    <a:lumMod val="50000"/>
                  </a:schemeClr>
                </a:solidFill>
              </a:rPr>
              <a:t>Self-introduction/Work show</a:t>
            </a:r>
          </a:p>
          <a:p>
            <a:endParaRPr lang="en-US" altLang="zh-CN" dirty="0"/>
          </a:p>
          <a:p>
            <a:endParaRPr lang="en-US" altLang="zh-CN" dirty="0"/>
          </a:p>
          <a:p>
            <a:r>
              <a:rPr lang="en-US" altLang="zh-CN" b="1" dirty="0">
                <a:latin typeface="等线" panose="02010600030101010101" pitchFamily="2" charset="-122"/>
                <a:ea typeface="等线" panose="02010600030101010101" pitchFamily="2" charset="-122"/>
              </a:rPr>
              <a:t>2</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What are your studio’s strengths?</a:t>
            </a:r>
          </a:p>
          <a:p>
            <a:r>
              <a:rPr lang="zh-CN" altLang="en-US" dirty="0"/>
              <a:t>      </a:t>
            </a:r>
            <a:r>
              <a:rPr lang="en-US" altLang="zh-CN" dirty="0">
                <a:solidFill>
                  <a:schemeClr val="bg2">
                    <a:lumMod val="50000"/>
                  </a:schemeClr>
                </a:solidFill>
              </a:rPr>
              <a:t>Advantage Show</a:t>
            </a:r>
          </a:p>
          <a:p>
            <a:endParaRPr lang="en-US" altLang="zh-CN" b="1" dirty="0"/>
          </a:p>
          <a:p>
            <a:endParaRPr lang="en-US" altLang="zh-CN" b="1" dirty="0"/>
          </a:p>
          <a:p>
            <a:r>
              <a:rPr lang="en-US" altLang="zh-CN" b="1" dirty="0">
                <a:latin typeface="等线" panose="02010600030101010101" pitchFamily="2" charset="-122"/>
                <a:ea typeface="等线" panose="02010600030101010101" pitchFamily="2" charset="-122"/>
              </a:rPr>
              <a:t>3</a:t>
            </a:r>
            <a:r>
              <a:rPr lang="zh-CN" altLang="en-US" b="1" dirty="0">
                <a:latin typeface="等线" panose="02010600030101010101" pitchFamily="2" charset="-122"/>
                <a:ea typeface="等线" panose="02010600030101010101" pitchFamily="2" charset="-122"/>
              </a:rPr>
              <a:t>、</a:t>
            </a:r>
            <a:r>
              <a:rPr lang="en-US" altLang="zh-CN" b="1" dirty="0">
                <a:solidFill>
                  <a:srgbClr val="EA5B24"/>
                </a:solidFill>
                <a:latin typeface="等线" panose="02010600030101010101" pitchFamily="2" charset="-122"/>
                <a:ea typeface="等线" panose="02010600030101010101" pitchFamily="2" charset="-122"/>
              </a:rPr>
              <a:t>What are your dreams?</a:t>
            </a:r>
          </a:p>
          <a:p>
            <a:r>
              <a:rPr lang="zh-CN" altLang="en-US" dirty="0"/>
              <a:t>       </a:t>
            </a:r>
            <a:r>
              <a:rPr lang="en-US" altLang="zh-CN" dirty="0">
                <a:solidFill>
                  <a:schemeClr val="bg2">
                    <a:lumMod val="50000"/>
                  </a:schemeClr>
                </a:solidFill>
              </a:rPr>
              <a:t>Dream Explanation</a:t>
            </a:r>
          </a:p>
        </p:txBody>
      </p:sp>
      <p:sp>
        <p:nvSpPr>
          <p:cNvPr id="6" name="文本框 5"/>
          <p:cNvSpPr txBox="1"/>
          <p:nvPr/>
        </p:nvSpPr>
        <p:spPr>
          <a:xfrm>
            <a:off x="6212264" y="1941922"/>
            <a:ext cx="5684977" cy="2862322"/>
          </a:xfrm>
          <a:prstGeom prst="rect">
            <a:avLst/>
          </a:prstGeom>
          <a:noFill/>
        </p:spPr>
        <p:txBody>
          <a:bodyPr wrap="square" rtlCol="0">
            <a:spAutoFit/>
          </a:bodyPr>
          <a:lstStyle/>
          <a:p>
            <a:r>
              <a:rPr lang="en-US" altLang="zh-CN" b="1" dirty="0">
                <a:latin typeface="等线" panose="02010600030101010101" pitchFamily="2" charset="-122"/>
                <a:ea typeface="等线" panose="02010600030101010101" pitchFamily="2" charset="-122"/>
              </a:rPr>
              <a:t>4</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What values do your studio’s dreams represent?</a:t>
            </a:r>
          </a:p>
          <a:p>
            <a:r>
              <a:rPr lang="zh-CN" altLang="en-US" dirty="0"/>
              <a:t>       </a:t>
            </a:r>
            <a:r>
              <a:rPr lang="en-US" altLang="zh-CN" dirty="0">
                <a:solidFill>
                  <a:schemeClr val="bg2">
                    <a:lumMod val="50000"/>
                  </a:schemeClr>
                </a:solidFill>
              </a:rPr>
              <a:t>In-depth analysis</a:t>
            </a:r>
          </a:p>
          <a:p>
            <a:endParaRPr lang="en-US" altLang="zh-CN" b="1" dirty="0">
              <a:latin typeface="等线" panose="02010600030101010101" pitchFamily="2" charset="-122"/>
              <a:ea typeface="等线" panose="02010600030101010101" pitchFamily="2" charset="-122"/>
            </a:endParaRPr>
          </a:p>
          <a:p>
            <a:endParaRPr lang="en-US" altLang="zh-CN" b="1" dirty="0">
              <a:latin typeface="等线" panose="02010600030101010101" pitchFamily="2" charset="-122"/>
              <a:ea typeface="等线" panose="02010600030101010101" pitchFamily="2" charset="-122"/>
            </a:endParaRPr>
          </a:p>
          <a:p>
            <a:r>
              <a:rPr lang="en-US" altLang="zh-CN" b="1" dirty="0">
                <a:latin typeface="等线" panose="02010600030101010101" pitchFamily="2" charset="-122"/>
                <a:ea typeface="等线" panose="02010600030101010101" pitchFamily="2" charset="-122"/>
                <a:sym typeface="+mn-ea"/>
              </a:rPr>
              <a:t>5</a:t>
            </a:r>
            <a:r>
              <a:rPr lang="zh-CN" altLang="en-US" b="1" dirty="0">
                <a:latin typeface="等线" panose="02010600030101010101" pitchFamily="2" charset="-122"/>
                <a:ea typeface="等线" panose="02010600030101010101" pitchFamily="2" charset="-122"/>
                <a:sym typeface="+mn-ea"/>
              </a:rPr>
              <a:t>、</a:t>
            </a:r>
            <a:r>
              <a:rPr lang="en-US" altLang="zh-CN" b="1" dirty="0">
                <a:solidFill>
                  <a:srgbClr val="EA5B24"/>
                </a:solidFill>
                <a:latin typeface="等线" panose="02010600030101010101" pitchFamily="2" charset="-122"/>
                <a:ea typeface="等线" panose="02010600030101010101" pitchFamily="2" charset="-122"/>
                <a:sym typeface="+mn-ea"/>
              </a:rPr>
              <a:t>What will you do?</a:t>
            </a:r>
          </a:p>
          <a:p>
            <a:r>
              <a:rPr lang="en-US" altLang="zh-CN" dirty="0">
                <a:sym typeface="+mn-ea"/>
              </a:rPr>
              <a:t>       </a:t>
            </a:r>
            <a:r>
              <a:rPr lang="en-US" altLang="zh-CN" dirty="0">
                <a:solidFill>
                  <a:schemeClr val="bg2">
                    <a:lumMod val="50000"/>
                  </a:schemeClr>
                </a:solidFill>
                <a:sym typeface="+mn-ea"/>
              </a:rPr>
              <a:t>Arrangement/Stage Awareness</a:t>
            </a:r>
            <a:endParaRPr lang="en-US" altLang="zh-CN" dirty="0">
              <a:solidFill>
                <a:schemeClr val="bg2">
                  <a:lumMod val="50000"/>
                </a:schemeClr>
              </a:solidFill>
            </a:endParaRPr>
          </a:p>
          <a:p>
            <a:endParaRPr lang="en-US" altLang="zh-CN" b="1" dirty="0">
              <a:latin typeface="等线" panose="02010600030101010101" pitchFamily="2" charset="-122"/>
              <a:ea typeface="等线" panose="02010600030101010101" pitchFamily="2" charset="-122"/>
            </a:endParaRPr>
          </a:p>
          <a:p>
            <a:endParaRPr lang="en-US" altLang="zh-CN" b="1" dirty="0">
              <a:latin typeface="等线" panose="02010600030101010101" pitchFamily="2" charset="-122"/>
              <a:ea typeface="等线" panose="02010600030101010101" pitchFamily="2" charset="-122"/>
            </a:endParaRPr>
          </a:p>
          <a:p>
            <a:r>
              <a:rPr lang="en-US" altLang="zh-CN" b="1" dirty="0">
                <a:latin typeface="等线" panose="02010600030101010101" pitchFamily="2" charset="-122"/>
                <a:ea typeface="等线" panose="02010600030101010101" pitchFamily="2" charset="-122"/>
                <a:sym typeface="+mn-ea"/>
              </a:rPr>
              <a:t>6</a:t>
            </a:r>
            <a:r>
              <a:rPr lang="zh-CN" altLang="en-US" b="1" dirty="0">
                <a:latin typeface="等线" panose="02010600030101010101" pitchFamily="2" charset="-122"/>
                <a:ea typeface="等线" panose="02010600030101010101" pitchFamily="2" charset="-122"/>
                <a:sym typeface="+mn-ea"/>
              </a:rPr>
              <a:t>、</a:t>
            </a:r>
            <a:r>
              <a:rPr lang="en-US" altLang="zh-CN" b="1" dirty="0">
                <a:solidFill>
                  <a:srgbClr val="EA5B24"/>
                </a:solidFill>
                <a:latin typeface="等线" panose="02010600030101010101" pitchFamily="2" charset="-122"/>
                <a:ea typeface="等线" panose="02010600030101010101" pitchFamily="2" charset="-122"/>
                <a:sym typeface="+mn-ea"/>
              </a:rPr>
              <a:t>What do you want?</a:t>
            </a:r>
          </a:p>
          <a:p>
            <a:r>
              <a:rPr lang="zh-CN" altLang="en-US" dirty="0">
                <a:sym typeface="+mn-ea"/>
              </a:rPr>
              <a:t>       </a:t>
            </a:r>
            <a:r>
              <a:rPr lang="en-US" altLang="zh-CN" dirty="0">
                <a:solidFill>
                  <a:schemeClr val="bg2">
                    <a:lumMod val="50000"/>
                  </a:schemeClr>
                </a:solidFill>
                <a:sym typeface="+mn-ea"/>
              </a:rPr>
              <a:t>Budget Breakdown</a:t>
            </a:r>
            <a:endParaRPr lang="zh-CN" altLang="en-US" dirty="0">
              <a:solidFill>
                <a:schemeClr val="bg2">
                  <a:lumMod val="50000"/>
                </a:schemeClr>
              </a:solidFill>
            </a:endParaRPr>
          </a:p>
        </p:txBody>
      </p:sp>
      <p:sp>
        <p:nvSpPr>
          <p:cNvPr id="7" name="星形: 五角 6">
            <a:extLst>
              <a:ext uri="{FF2B5EF4-FFF2-40B4-BE49-F238E27FC236}">
                <a16:creationId xmlns:a16="http://schemas.microsoft.com/office/drawing/2014/main" id="{555826EE-0D23-4957-8AE8-87AEC38E40BB}"/>
              </a:ext>
            </a:extLst>
          </p:cNvPr>
          <p:cNvSpPr/>
          <p:nvPr/>
        </p:nvSpPr>
        <p:spPr>
          <a:xfrm>
            <a:off x="3482290" y="4127216"/>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星形: 五角 7">
            <a:extLst>
              <a:ext uri="{FF2B5EF4-FFF2-40B4-BE49-F238E27FC236}">
                <a16:creationId xmlns:a16="http://schemas.microsoft.com/office/drawing/2014/main" id="{21D16636-88FA-455F-95FE-4048C07172ED}"/>
              </a:ext>
            </a:extLst>
          </p:cNvPr>
          <p:cNvSpPr/>
          <p:nvPr/>
        </p:nvSpPr>
        <p:spPr>
          <a:xfrm>
            <a:off x="8739948" y="3015557"/>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星形: 五角 8">
            <a:extLst>
              <a:ext uri="{FF2B5EF4-FFF2-40B4-BE49-F238E27FC236}">
                <a16:creationId xmlns:a16="http://schemas.microsoft.com/office/drawing/2014/main" id="{4EC2EF21-21D9-4BA8-B9CF-1DCEE6C63841}"/>
              </a:ext>
            </a:extLst>
          </p:cNvPr>
          <p:cNvSpPr/>
          <p:nvPr/>
        </p:nvSpPr>
        <p:spPr>
          <a:xfrm>
            <a:off x="8739948" y="4127216"/>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625347" y="467139"/>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Pre-Application Notes:</a:t>
            </a:r>
            <a:endParaRPr lang="en-US" sz="6600" b="1" dirty="0">
              <a:ea typeface="Source Sans Pro"/>
              <a:cs typeface="Source Sans Pro"/>
              <a:sym typeface="Source Sans Pro"/>
            </a:endParaRPr>
          </a:p>
        </p:txBody>
      </p:sp>
      <p:sp>
        <p:nvSpPr>
          <p:cNvPr id="6" name="文本框 5"/>
          <p:cNvSpPr txBox="1"/>
          <p:nvPr/>
        </p:nvSpPr>
        <p:spPr>
          <a:xfrm>
            <a:off x="625345" y="1407586"/>
            <a:ext cx="11122707" cy="3970318"/>
          </a:xfrm>
          <a:prstGeom prst="rect">
            <a:avLst/>
          </a:prstGeom>
          <a:noFill/>
        </p:spPr>
        <p:txBody>
          <a:bodyPr wrap="square">
            <a:spAutoFit/>
          </a:bodyPr>
          <a:lstStyle/>
          <a:p>
            <a:pPr marL="0" lvl="0" indent="0" algn="just" rtl="0">
              <a:spcBef>
                <a:spcPts val="0"/>
              </a:spcBef>
              <a:spcAft>
                <a:spcPts val="0"/>
              </a:spcAft>
              <a:buNone/>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Welcome to the 2021 Art Star program! We are delighted that you would like to take part in this program. Before you officially begin creating your dream proposal, please read through the following points and make sure you meet the requirements. If you have any questions about these points, please contact us through the contact information on the project website.</a:t>
            </a:r>
          </a:p>
          <a:p>
            <a:pPr marL="0" lvl="0" indent="0" algn="l" rtl="0">
              <a:spcBef>
                <a:spcPts val="0"/>
              </a:spcBef>
              <a:spcAft>
                <a:spcPts val="0"/>
              </a:spcAft>
              <a:buNone/>
            </a:pPr>
            <a:endPar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lvl="0" indent="-342900" algn="l" rtl="0">
              <a:spcBef>
                <a:spcPts val="0"/>
              </a:spcBef>
              <a:spcAft>
                <a:spcPts val="0"/>
              </a:spcAft>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be a studio working primarily in the CG  field (animation, cartoon, game production, illustration, etc.)</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lvl="0" algn="l" rtl="0">
              <a:spcBef>
                <a:spcPts val="0"/>
              </a:spcBef>
              <a:spcAft>
                <a:spcPts val="0"/>
              </a:spcAft>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2.</a:t>
            </a:r>
            <a:r>
              <a:rPr lang="zh-CN" altLang="en-US" b="1" dirty="0">
                <a:solidFill>
                  <a:srgbClr val="000000"/>
                </a:solidFill>
                <a:latin typeface="等线" panose="02010600030101010101" pitchFamily="2" charset="-122"/>
                <a:ea typeface="等线" panose="02010600030101010101" pitchFamily="2" charset="-122"/>
                <a:cs typeface="Source Sans Pro"/>
                <a:sym typeface="Source Sans Pro"/>
              </a:rPr>
              <a:t>   </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Members of your studio need to have legal citizenship of your country.</a:t>
            </a:r>
          </a:p>
          <a:p>
            <a:pPr lvl="0" algn="l" rtl="0">
              <a:spcBef>
                <a:spcPts val="0"/>
              </a:spcBef>
              <a:spcAft>
                <a:spcPts val="0"/>
              </a:spcAft>
            </a:pPr>
            <a:endPar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AutoNum type="arabicPeriod" startAt="3"/>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If you are given access to support resources, please </a:t>
            </a:r>
            <a:r>
              <a:rPr lang="en-US" altLang="zh-CN"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do not denigrate</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 the supported brands or products on public and social platforms.</a:t>
            </a:r>
          </a:p>
          <a:p>
            <a:pPr marL="342900" indent="-342900">
              <a:buAutoNum type="arabicPeriod" startAt="3"/>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AutoNum type="arabicPeriod" startAt="4"/>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apply in English and be able to communicate briefly in English with the reviewers.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a:extLst>
              <a:ext uri="{FF2B5EF4-FFF2-40B4-BE49-F238E27FC236}">
                <a16:creationId xmlns:a16="http://schemas.microsoft.com/office/drawing/2014/main" id="{6A514842-7D34-407E-94F7-E5E0B6AA0210}"/>
              </a:ext>
            </a:extLst>
          </p:cNvPr>
          <p:cNvSpPr txBox="1"/>
          <p:nvPr/>
        </p:nvSpPr>
        <p:spPr>
          <a:xfrm>
            <a:off x="625347" y="785191"/>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Pre-Application Notes:</a:t>
            </a:r>
            <a:endParaRPr lang="en-US" sz="6600" b="1" dirty="0">
              <a:ea typeface="Source Sans Pro"/>
              <a:cs typeface="Source Sans Pro"/>
              <a:sym typeface="Source Sans Pro"/>
            </a:endParaRPr>
          </a:p>
        </p:txBody>
      </p:sp>
      <p:sp>
        <p:nvSpPr>
          <p:cNvPr id="3" name="文本框 2">
            <a:extLst>
              <a:ext uri="{FF2B5EF4-FFF2-40B4-BE49-F238E27FC236}">
                <a16:creationId xmlns:a16="http://schemas.microsoft.com/office/drawing/2014/main" id="{9416F16F-1441-41FF-8C4B-DE04CBDD5432}"/>
              </a:ext>
            </a:extLst>
          </p:cNvPr>
          <p:cNvSpPr txBox="1"/>
          <p:nvPr/>
        </p:nvSpPr>
        <p:spPr>
          <a:xfrm>
            <a:off x="625345" y="1834969"/>
            <a:ext cx="11122707" cy="2585323"/>
          </a:xfrm>
          <a:prstGeom prst="rect">
            <a:avLst/>
          </a:prstGeom>
          <a:noFill/>
        </p:spPr>
        <p:txBody>
          <a:bodyPr wrap="square">
            <a:spAutoFit/>
          </a:bodyPr>
          <a:lstStyle/>
          <a:p>
            <a:pPr algn="just"/>
            <a:r>
              <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rPr>
              <a:t>5. This template only serves as a guide for your application. You can follow the outline of this template to design a unique dream plan. An </a:t>
            </a:r>
            <a:r>
              <a:rPr lang="en-US" altLang="zh-CN" sz="1800"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interesting</a:t>
            </a:r>
            <a:r>
              <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rPr>
              <a:t> dream plan that shows your studio’s personality  will increase the probability of getting support resources.</a:t>
            </a:r>
          </a:p>
          <a:p>
            <a:pPr algn="just"/>
            <a:endParaRPr lang="en-US" altLang="zh-CN" b="1" dirty="0">
              <a:solidFill>
                <a:schemeClr val="dk1"/>
              </a:solidFill>
              <a:latin typeface="等线" panose="02010600030101010101" pitchFamily="2" charset="-122"/>
              <a:ea typeface="等线" panose="02010600030101010101" pitchFamily="2" charset="-122"/>
              <a:cs typeface="Source Sans Pro"/>
              <a:sym typeface="Source Sans Pro"/>
            </a:endParaRPr>
          </a:p>
          <a:p>
            <a:pPr algn="just"/>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6. Please note that your formal dream plan should be submitted in PDF/PPTX format and limited to </a:t>
            </a:r>
            <a:r>
              <a:rPr lang="en-US" altLang="zh-CN"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10MB</a:t>
            </a:r>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 in size, otherwise it will not be considered.</a:t>
            </a:r>
          </a:p>
          <a:p>
            <a:pPr algn="just"/>
            <a:endPar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endParaRPr>
          </a:p>
          <a:p>
            <a:pPr algn="just"/>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7. </a:t>
            </a:r>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Please ensure the </a:t>
            </a:r>
            <a:r>
              <a:rPr lang="en-US" altLang="zh-CN" sz="18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authenticity</a:t>
            </a:r>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 of all the information you provide. Otherwise, your studio will bear any relevant legal responsibility.</a:t>
            </a:r>
            <a:endParaRPr lang="zh-CN" altLang="en-US" sz="1800" b="1" dirty="0">
              <a:solidFill>
                <a:schemeClr val="dk1"/>
              </a:solidFill>
              <a:latin typeface="等线" panose="02010600030101010101" pitchFamily="2" charset="-122"/>
              <a:ea typeface="等线" panose="02010600030101010101" pitchFamily="2" charset="-122"/>
              <a:cs typeface="Source Sans Pro"/>
              <a:sym typeface="Source Sans Pro"/>
            </a:endParaRPr>
          </a:p>
        </p:txBody>
      </p:sp>
    </p:spTree>
    <p:extLst>
      <p:ext uri="{BB962C8B-B14F-4D97-AF65-F5344CB8AC3E}">
        <p14:creationId xmlns:p14="http://schemas.microsoft.com/office/powerpoint/2010/main" val="1754991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604221" y="899384"/>
            <a:ext cx="5959927"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Suggestions</a:t>
            </a:r>
            <a:r>
              <a:rPr lang="zh-CN" altLang="en-US" sz="2400" b="1" dirty="0">
                <a:latin typeface="Bahnschrift SemiCondensed" panose="020B0502040204020203" pitchFamily="34" charset="0"/>
                <a:ea typeface="Source Sans Pro"/>
                <a:cs typeface="Source Sans Pro"/>
                <a:sym typeface="Source Sans Pro"/>
              </a:rPr>
              <a:t>：</a:t>
            </a:r>
            <a:endParaRPr lang="en-US" sz="6600" b="1" dirty="0">
              <a:ea typeface="Source Sans Pro"/>
              <a:cs typeface="Source Sans Pro"/>
              <a:sym typeface="Source Sans Pro"/>
            </a:endParaRPr>
          </a:p>
        </p:txBody>
      </p:sp>
      <p:sp>
        <p:nvSpPr>
          <p:cNvPr id="3" name="文本框 2"/>
          <p:cNvSpPr txBox="1"/>
          <p:nvPr/>
        </p:nvSpPr>
        <p:spPr>
          <a:xfrm>
            <a:off x="604221" y="1613118"/>
            <a:ext cx="10983558" cy="4185761"/>
          </a:xfrm>
          <a:prstGeom prst="rect">
            <a:avLst/>
          </a:prstGeom>
          <a:noFill/>
        </p:spPr>
        <p:txBody>
          <a:bodyPr wrap="square">
            <a:spAutoFit/>
          </a:bodyPr>
          <a:lstStyle/>
          <a:p>
            <a:pPr marL="0" lvl="0" indent="0" algn="just" rtl="0">
              <a:spcBef>
                <a:spcPts val="0"/>
              </a:spcBef>
              <a:spcAft>
                <a:spcPts val="0"/>
              </a:spcAft>
              <a:buNone/>
            </a:pP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Here are a few suggestions to help your studio to create your dream plan</a:t>
            </a:r>
            <a:r>
              <a:rPr lang="zh-CN" altLang="en-US" sz="2000" b="1" dirty="0">
                <a:solidFill>
                  <a:schemeClr val="dk1"/>
                </a:solidFill>
                <a:latin typeface="等线" panose="02010600030101010101" pitchFamily="2" charset="-122"/>
                <a:ea typeface="等线" panose="02010600030101010101" pitchFamily="2" charset="-122"/>
                <a:cs typeface="Source Sans Pro"/>
                <a:sym typeface="Source Sans Pro"/>
              </a:rPr>
              <a:t>：</a:t>
            </a:r>
            <a:endPar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endParaRPr>
          </a:p>
          <a:p>
            <a:pPr marL="0" lvl="0" indent="0" algn="just" rtl="0">
              <a:spcBef>
                <a:spcPts val="0"/>
              </a:spcBef>
              <a:spcAft>
                <a:spcPts val="0"/>
              </a:spcAft>
              <a:buNone/>
            </a:pP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a:p>
            <a:pPr marL="285750" lvl="0" indent="-285750" algn="just" rtl="0">
              <a:spcBef>
                <a:spcPts val="0"/>
              </a:spcBef>
              <a:spcAft>
                <a:spcPts val="0"/>
              </a:spcAft>
              <a:buFont typeface="Wingdings" panose="05000000000000000000" pitchFamily="2" charset="2"/>
              <a:buChar char="Ø"/>
            </a:pPr>
            <a:r>
              <a:rPr lang="zh-CN" altLang="en-US" sz="2000" b="1"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Set a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challengeable</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but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reachable</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goal</a:t>
            </a:r>
            <a:r>
              <a:rPr lang="en-US" altLang="zh-CN" sz="2000"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dirty="0">
                <a:solidFill>
                  <a:schemeClr val="dk1"/>
                </a:solidFill>
                <a:latin typeface="等线" panose="02010600030101010101" pitchFamily="2" charset="-122"/>
                <a:ea typeface="等线" panose="02010600030101010101" pitchFamily="2" charset="-122"/>
                <a:cs typeface="Source Sans Pro"/>
                <a:sym typeface="Source Sans Pro"/>
              </a:rPr>
              <a:t>As the core of this application, we want you to think carefully about your "dream," including its feasibility and what it means to your studio; the more specific your dream is, the better we can support it. </a:t>
            </a:r>
          </a:p>
          <a:p>
            <a:pPr marL="285750" lvl="0" indent="-285750" algn="just" rtl="0">
              <a:spcBef>
                <a:spcPts val="0"/>
              </a:spcBef>
              <a:spcAft>
                <a:spcPts val="0"/>
              </a:spcAft>
              <a:buFont typeface="Wingdings" panose="05000000000000000000" pitchFamily="2" charset="2"/>
              <a:buChar char="Ø"/>
            </a:pPr>
            <a:endParaRPr lang="en-US" altLang="zh-CN" sz="2000" dirty="0">
              <a:solidFill>
                <a:schemeClr val="dk1"/>
              </a:solidFill>
              <a:highlight>
                <a:srgbClr val="FFFFFF"/>
              </a:highlight>
              <a:latin typeface="等线" panose="02010600030101010101" pitchFamily="2" charset="-122"/>
              <a:ea typeface="等线" panose="02010600030101010101" pitchFamily="2" charset="-122"/>
              <a:cs typeface="Source Sans Pro"/>
              <a:sym typeface="Source Sans Pro"/>
            </a:endParaRPr>
          </a:p>
          <a:p>
            <a:pPr marL="342900" lvl="0" indent="-342900" algn="l">
              <a:buFont typeface="Wingdings" panose="05000000000000000000" pitchFamily="2" charset="2"/>
              <a:buChar char=""/>
              <a:tabLst>
                <a:tab pos="457200" algn="l"/>
              </a:tabLst>
            </a:pPr>
            <a:r>
              <a:rPr lang="zh-CN" altLang="en-US" sz="2000" b="1" dirty="0">
                <a:solidFill>
                  <a:schemeClr val="dk1"/>
                </a:solidFill>
                <a:highlight>
                  <a:srgbClr val="FFFFFF"/>
                </a:highlight>
                <a:latin typeface="等线" panose="02010600030101010101" pitchFamily="2" charset="-122"/>
                <a:ea typeface="等线" panose="02010600030101010101" pitchFamily="2" charset="-122"/>
                <a:cs typeface="Source Sans Pro"/>
                <a:sym typeface="Source Sans Pro"/>
              </a:rPr>
              <a:t> </a:t>
            </a:r>
            <a:r>
              <a:rPr lang="en-US" altLang="zh-CN" sz="2000" b="1" kern="100" dirty="0">
                <a:effectLst/>
                <a:latin typeface="等线" panose="02010600030101010101" pitchFamily="2" charset="-122"/>
                <a:ea typeface="等线" panose="02010600030101010101" pitchFamily="2" charset="-122"/>
                <a:cs typeface="Times New Roman" panose="02020603050405020304" pitchFamily="18" charset="0"/>
              </a:rPr>
              <a:t>Make sure the work is </a:t>
            </a:r>
            <a:r>
              <a:rPr lang="en-US" altLang="zh-CN" sz="2000" b="1" kern="100" dirty="0">
                <a:effectLst/>
                <a:highlight>
                  <a:srgbClr val="FFFF00"/>
                </a:highlight>
                <a:latin typeface="等线" panose="02010600030101010101" pitchFamily="2" charset="-122"/>
                <a:ea typeface="等线" panose="02010600030101010101" pitchFamily="2" charset="-122"/>
                <a:cs typeface="Times New Roman" panose="02020603050405020304" pitchFamily="18" charset="0"/>
              </a:rPr>
              <a:t>original</a:t>
            </a:r>
            <a:r>
              <a:rPr lang="en-US" altLang="zh-CN" sz="1800" b="1"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Any plagiarism will result in the immediate cancellation of your studio's application.</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lvl="0" indent="-285750" algn="just" rtl="0">
              <a:spcBef>
                <a:spcPts val="0"/>
              </a:spcBef>
              <a:spcAft>
                <a:spcPts val="0"/>
              </a:spcAft>
              <a:buFont typeface="Wingdings" panose="05000000000000000000" pitchFamily="2" charset="2"/>
              <a:buChar char="Ø"/>
            </a:pPr>
            <a:endPar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endParaRPr>
          </a:p>
          <a:p>
            <a:pPr marL="342900" lvl="0" indent="-342900" algn="just" rtl="0">
              <a:spcBef>
                <a:spcPts val="0"/>
              </a:spcBef>
              <a:spcAft>
                <a:spcPts val="0"/>
              </a:spcAft>
              <a:buFont typeface="Wingdings" panose="05000000000000000000" pitchFamily="2" charset="2"/>
              <a:buChar char="Ø"/>
            </a:pP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Consider the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length</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of your proposal. </a:t>
            </a:r>
            <a:r>
              <a:rPr lang="en-US" altLang="zh-CN" dirty="0">
                <a:solidFill>
                  <a:schemeClr val="dk1"/>
                </a:solidFill>
                <a:latin typeface="等线" panose="02010600030101010101" pitchFamily="2" charset="-122"/>
                <a:ea typeface="等线" panose="02010600030101010101" pitchFamily="2" charset="-122"/>
                <a:cs typeface="Source Sans Pro"/>
                <a:sym typeface="Source Sans Pro"/>
              </a:rPr>
              <a:t>A concise and impactful application is much more likely to catch the judges’ attention than a long-winded application where your point may get lost.</a:t>
            </a:r>
          </a:p>
          <a:p>
            <a:pPr marL="342900" lvl="0" indent="-342900" algn="just" rtl="0">
              <a:spcBef>
                <a:spcPts val="0"/>
              </a:spcBef>
              <a:spcAft>
                <a:spcPts val="0"/>
              </a:spcAft>
              <a:buFont typeface="Wingdings" panose="05000000000000000000" pitchFamily="2" charset="2"/>
              <a:buChar char="Ø"/>
            </a:pP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a:p>
            <a:pPr marL="342900" lvl="0" indent="-342900" algn="l">
              <a:buFont typeface="Wingdings" panose="05000000000000000000" pitchFamily="2" charset="2"/>
              <a:buChar char=""/>
              <a:tabLst>
                <a:tab pos="457200" algn="l"/>
              </a:tabLst>
            </a:pPr>
            <a:r>
              <a:rPr lang="en-US" altLang="zh-CN" sz="2000" b="1" kern="100" dirty="0">
                <a:effectLst/>
                <a:highlight>
                  <a:srgbClr val="FFFF00"/>
                </a:highlight>
                <a:latin typeface="等线" panose="02010600030101010101" pitchFamily="2" charset="-122"/>
                <a:ea typeface="等线" panose="02010600030101010101" pitchFamily="2" charset="-122"/>
                <a:cs typeface="Times New Roman" panose="02020603050405020304" pitchFamily="18" charset="0"/>
              </a:rPr>
              <a:t>Make it easy to understand</a:t>
            </a:r>
            <a:r>
              <a:rPr lang="en-US" altLang="zh-CN" sz="1800" b="1"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Your dream plan may include specialized field vocabulary, but please ensure that non-specialists can read and understand it.</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1;p14">
            <a:extLst>
              <a:ext uri="{FF2B5EF4-FFF2-40B4-BE49-F238E27FC236}">
                <a16:creationId xmlns:a16="http://schemas.microsoft.com/office/drawing/2014/main" id="{0FAB91D3-EA56-4943-A3AB-61F19BDA9F9D}"/>
              </a:ext>
            </a:extLst>
          </p:cNvPr>
          <p:cNvSpPr txBox="1"/>
          <p:nvPr/>
        </p:nvSpPr>
        <p:spPr>
          <a:xfrm>
            <a:off x="459387" y="685800"/>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Evaluation Standards:</a:t>
            </a:r>
            <a:endParaRPr lang="en-US" sz="6600" b="1" dirty="0">
              <a:ea typeface="Source Sans Pro"/>
              <a:cs typeface="Source Sans Pro"/>
              <a:sym typeface="Source Sans Pro"/>
            </a:endParaRPr>
          </a:p>
        </p:txBody>
      </p:sp>
      <p:graphicFrame>
        <p:nvGraphicFramePr>
          <p:cNvPr id="3" name="表格 2">
            <a:extLst>
              <a:ext uri="{FF2B5EF4-FFF2-40B4-BE49-F238E27FC236}">
                <a16:creationId xmlns:a16="http://schemas.microsoft.com/office/drawing/2014/main" id="{4665F9DC-EB12-4F43-BB09-66BC60721292}"/>
              </a:ext>
            </a:extLst>
          </p:cNvPr>
          <p:cNvGraphicFramePr>
            <a:graphicFrameLocks noGrp="1"/>
          </p:cNvGraphicFramePr>
          <p:nvPr/>
        </p:nvGraphicFramePr>
        <p:xfrm>
          <a:off x="395404" y="1224913"/>
          <a:ext cx="11401192" cy="5027273"/>
        </p:xfrm>
        <a:graphic>
          <a:graphicData uri="http://schemas.openxmlformats.org/drawingml/2006/table">
            <a:tbl>
              <a:tblPr/>
              <a:tblGrid>
                <a:gridCol w="2081488">
                  <a:extLst>
                    <a:ext uri="{9D8B030D-6E8A-4147-A177-3AD203B41FA5}">
                      <a16:colId xmlns:a16="http://schemas.microsoft.com/office/drawing/2014/main" val="266563804"/>
                    </a:ext>
                  </a:extLst>
                </a:gridCol>
                <a:gridCol w="872169">
                  <a:extLst>
                    <a:ext uri="{9D8B030D-6E8A-4147-A177-3AD203B41FA5}">
                      <a16:colId xmlns:a16="http://schemas.microsoft.com/office/drawing/2014/main" val="3583279174"/>
                    </a:ext>
                  </a:extLst>
                </a:gridCol>
                <a:gridCol w="7628768">
                  <a:extLst>
                    <a:ext uri="{9D8B030D-6E8A-4147-A177-3AD203B41FA5}">
                      <a16:colId xmlns:a16="http://schemas.microsoft.com/office/drawing/2014/main" val="2818940007"/>
                    </a:ext>
                  </a:extLst>
                </a:gridCol>
                <a:gridCol w="818767">
                  <a:extLst>
                    <a:ext uri="{9D8B030D-6E8A-4147-A177-3AD203B41FA5}">
                      <a16:colId xmlns:a16="http://schemas.microsoft.com/office/drawing/2014/main" val="1184280197"/>
                    </a:ext>
                  </a:extLst>
                </a:gridCol>
              </a:tblGrid>
              <a:tr h="381167">
                <a:tc gridSpan="4">
                  <a:txBody>
                    <a:bodyPr/>
                    <a:lstStyle/>
                    <a:p>
                      <a:pPr algn="ctr" fontAlgn="ctr"/>
                      <a:r>
                        <a:rPr lang="en-US" sz="1600" b="1" i="0" u="none" strike="noStrike" dirty="0">
                          <a:solidFill>
                            <a:srgbClr val="FFFFFF"/>
                          </a:solidFill>
                          <a:effectLst/>
                          <a:latin typeface="Calibri" panose="020F0502020204030204" pitchFamily="34" charset="0"/>
                          <a:ea typeface="等线" panose="02010600030101010101" pitchFamily="2" charset="-122"/>
                        </a:rPr>
                        <a:t>Grading Criteria for Dream Plan</a:t>
                      </a:r>
                    </a:p>
                  </a:txBody>
                  <a:tcPr marL="104214" marR="104214" marT="52107" marB="52107" anchor="ctr">
                    <a:lnL>
                      <a:noFill/>
                    </a:lnL>
                    <a:lnR>
                      <a:noFill/>
                    </a:lnR>
                    <a:lnT>
                      <a:noFill/>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549552598"/>
                  </a:ext>
                </a:extLst>
              </a:tr>
              <a:tr h="319356">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Parameter</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Percentage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Grading criteria</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Points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6274222"/>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Completeness of content</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covers only one main point, which is explained by only one or two sentences.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97925130"/>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One or two main points are missing in the plan, but each point comes with some explanation.</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3128294279"/>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plan covers all the main points, and each point is well explained.</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410007440"/>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 Distinctiveness of style</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has no personal style. The dream/goal is not distinctive.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79909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plan has some sort of style. The dream/goal is distinctive to some extent.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324436378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plan has a unique artistic style. The dream/goal is both outstanding and distinctive.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904294417"/>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Clarity of goal</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dirty="0">
                          <a:solidFill>
                            <a:srgbClr val="000000"/>
                          </a:solidFill>
                          <a:effectLst/>
                          <a:latin typeface="微软雅黑" panose="020B0503020204020204" pitchFamily="34" charset="-122"/>
                          <a:ea typeface="微软雅黑" panose="020B0503020204020204" pitchFamily="34" charset="-122"/>
                        </a:rPr>
                        <a:t>(0-3) The dream/goal is perfunctorily provided and is stated too briefly.</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284048714"/>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dream/goal has a general direction and is described using some amount of content.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987009452"/>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dream/goal is precisely and clearly described using solid content.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2362366668"/>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Planning skills</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No plan is given regarding how to realize the dream.</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7438003"/>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A personal plan is given, which shows some sign of implementing it in different phrases.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extLst>
                  <a:ext uri="{0D108BD9-81ED-4DB2-BD59-A6C34878D82A}">
                    <a16:rowId xmlns:a16="http://schemas.microsoft.com/office/drawing/2014/main" val="778774593"/>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A clear plan is given regarding how to realize the dream. The plan is split into different phases.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extLst>
                  <a:ext uri="{0D108BD9-81ED-4DB2-BD59-A6C34878D82A}">
                    <a16:rowId xmlns:a16="http://schemas.microsoft.com/office/drawing/2014/main" val="1268681977"/>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Communication skills</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contains text only.</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60318401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main points are explained using both text and graphs.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525599722"/>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dirty="0">
                          <a:solidFill>
                            <a:srgbClr val="000000"/>
                          </a:solidFill>
                          <a:effectLst/>
                          <a:latin typeface="微软雅黑" panose="020B0503020204020204" pitchFamily="34" charset="-122"/>
                          <a:ea typeface="微软雅黑" panose="020B0503020204020204" pitchFamily="34" charset="-122"/>
                        </a:rPr>
                        <a:t>(7-10) The main points are explained using text, graphs, tables, timelines, etc.</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3909404183"/>
                  </a:ext>
                </a:extLst>
              </a:tr>
            </a:tbl>
          </a:graphicData>
        </a:graphic>
      </p:graphicFrame>
    </p:spTree>
    <p:extLst>
      <p:ext uri="{BB962C8B-B14F-4D97-AF65-F5344CB8AC3E}">
        <p14:creationId xmlns:p14="http://schemas.microsoft.com/office/powerpoint/2010/main" val="212190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99648" y="1113286"/>
            <a:ext cx="2492639"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Who</a:t>
            </a:r>
            <a:r>
              <a:rPr lang="zh-CN" altLang="en-US" sz="2400" b="1"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are you?</a:t>
            </a:r>
            <a:endParaRPr lang="zh-CN" altLang="en-US" sz="2400" b="1" dirty="0">
              <a:latin typeface="微软雅黑" panose="020B0503020204020204" pitchFamily="34" charset="-122"/>
              <a:ea typeface="微软雅黑" panose="020B0503020204020204" pitchFamily="34" charset="-122"/>
            </a:endParaRPr>
          </a:p>
        </p:txBody>
      </p:sp>
      <p:sp>
        <p:nvSpPr>
          <p:cNvPr id="4" name="文本框 3"/>
          <p:cNvSpPr txBox="1"/>
          <p:nvPr/>
        </p:nvSpPr>
        <p:spPr>
          <a:xfrm>
            <a:off x="399648" y="2046540"/>
            <a:ext cx="8336848" cy="2308324"/>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provide a brief introduction to your studio, which could include: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342900" lvl="0" indent="-342900" rtl="0">
              <a:spcBef>
                <a:spcPts val="0"/>
              </a:spcBef>
              <a:spcAft>
                <a:spcPts val="0"/>
              </a:spcAft>
              <a:buAutoNum type="arabicParenR"/>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Address and pictures of your premises , an introduction to your members, and the history of your development.</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342900" lvl="0" indent="-342900" rtl="0">
              <a:spcBef>
                <a:spcPts val="0"/>
              </a:spcBef>
              <a:spcAft>
                <a:spcPts val="0"/>
              </a:spcAft>
              <a:buAutoNum type="arabicParenR"/>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 selection of work that best represents your studio or completed projects.</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342900" lvl="0" indent="-342900" rtl="0">
              <a:spcBef>
                <a:spcPts val="0"/>
              </a:spcBef>
              <a:spcAft>
                <a:spcPts val="0"/>
              </a:spcAft>
              <a:buAutoNum type="arabicParenR"/>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Any relevant awards or certificates of honor in the field.</a:t>
            </a:r>
          </a:p>
        </p:txBody>
      </p:sp>
      <p:sp>
        <p:nvSpPr>
          <p:cNvPr id="3" name="矩形 2"/>
          <p:cNvSpPr/>
          <p:nvPr/>
        </p:nvSpPr>
        <p:spPr>
          <a:xfrm>
            <a:off x="9406753" y="2160813"/>
            <a:ext cx="1866508" cy="1866508"/>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9637708" y="2770901"/>
            <a:ext cx="1404598" cy="646331"/>
          </a:xfrm>
          <a:prstGeom prst="rect">
            <a:avLst/>
          </a:prstGeom>
          <a:noFill/>
        </p:spPr>
        <p:txBody>
          <a:bodyPr wrap="square" rtlCol="0">
            <a:spAutoFit/>
          </a:bodyPr>
          <a:lstStyle/>
          <a:p>
            <a:pPr algn="ctr"/>
            <a:r>
              <a:rPr lang="en-US" altLang="zh-CN" b="1" dirty="0"/>
              <a:t>Put your logo here</a:t>
            </a:r>
            <a:endParaRPr lang="zh-CN" alt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EC3DF03C-97DA-40C2-8697-0565C9D66519}"/>
              </a:ext>
            </a:extLst>
          </p:cNvPr>
          <p:cNvSpPr txBox="1"/>
          <p:nvPr/>
        </p:nvSpPr>
        <p:spPr>
          <a:xfrm>
            <a:off x="340013" y="1113286"/>
            <a:ext cx="5911700" cy="461665"/>
          </a:xfrm>
          <a:prstGeom prst="rect">
            <a:avLst/>
          </a:prstGeom>
          <a:noFill/>
        </p:spPr>
        <p:txBody>
          <a:bodyPr wrap="square" rtlCol="0">
            <a:spAutoFit/>
          </a:bodyPr>
          <a:lstStyle/>
          <a:p>
            <a:r>
              <a:rPr lang="en-US" altLang="zh-CN" sz="2400" b="1" i="0" dirty="0">
                <a:solidFill>
                  <a:srgbClr val="000000"/>
                </a:solidFill>
                <a:effectLst/>
                <a:latin typeface="微软雅黑" panose="020B0503020204020204" pitchFamily="34" charset="-122"/>
                <a:ea typeface="微软雅黑" panose="020B0503020204020204" pitchFamily="34" charset="-122"/>
              </a:rPr>
              <a:t>What are your studio’s strengths?</a:t>
            </a:r>
            <a:endParaRPr lang="zh-CN" altLang="en-US" sz="2400" b="1" dirty="0">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528E3889-0997-4516-8C3F-4470B78928FB}"/>
              </a:ext>
            </a:extLst>
          </p:cNvPr>
          <p:cNvSpPr txBox="1"/>
          <p:nvPr/>
        </p:nvSpPr>
        <p:spPr>
          <a:xfrm>
            <a:off x="340012" y="1997839"/>
            <a:ext cx="7680865" cy="3139321"/>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tell us about your studio’s strengths, which could include</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endPar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lvl="0" rtl="0">
              <a:spcBef>
                <a:spcPts val="0"/>
              </a:spcBef>
              <a:spcAft>
                <a:spcPts val="0"/>
              </a:spcAft>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 unique artistic style.</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An excellent team.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Projects with social value.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Strong potential for commercialization.</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0013" y="1113286"/>
            <a:ext cx="81724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What are your dreams?</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340013" y="2052900"/>
            <a:ext cx="10215344" cy="3139321"/>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tell us about your studio's dreams, which could be: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 To grow to become a profitable studio.</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To achieve a certain profitability target.</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To win an award in a certain field.</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To complete a project led/participated in by your studio.</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5) To produce a complete project.</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6) To reach a certain size.</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The more specific the dream statement, the better the overall project application will be.</a:t>
            </a:r>
          </a:p>
        </p:txBody>
      </p:sp>
      <p:sp>
        <p:nvSpPr>
          <p:cNvPr id="4" name="星形: 五角 3">
            <a:extLst>
              <a:ext uri="{FF2B5EF4-FFF2-40B4-BE49-F238E27FC236}">
                <a16:creationId xmlns:a16="http://schemas.microsoft.com/office/drawing/2014/main" id="{7D4D6CD8-3E6A-421A-94E6-6BD3035061C8}"/>
              </a:ext>
            </a:extLst>
          </p:cNvPr>
          <p:cNvSpPr/>
          <p:nvPr/>
        </p:nvSpPr>
        <p:spPr>
          <a:xfrm>
            <a:off x="4068698" y="1165355"/>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60216" y="1134188"/>
            <a:ext cx="8172423"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What values do your studio’s dreams represent?</a:t>
            </a:r>
            <a:endParaRPr lang="zh-CN" altLang="en-US" sz="2400" b="1"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60215" y="2011607"/>
            <a:ext cx="9956601" cy="3970318"/>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present your artistic dreams as the focus of this proposal.</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Here are some questions that we think might help you</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endPar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Why do you have this dream?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What does this dream mean to your studio?</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Also, does your studio dream/project have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social value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For example</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endPar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How will your studio contribute to society?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Does your studio’s dream represent the values of any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particular group</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Which ones?  </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877</TotalTime>
  <Words>1342</Words>
  <Application>Microsoft Office PowerPoint</Application>
  <PresentationFormat>宽屏</PresentationFormat>
  <Paragraphs>210</Paragraphs>
  <Slides>13</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等线</vt:lpstr>
      <vt:lpstr>等线 Light</vt:lpstr>
      <vt:lpstr>微软雅黑</vt:lpstr>
      <vt:lpstr>Arial</vt:lpstr>
      <vt:lpstr>Bahnschrift SemiCondensed</vt:lpstr>
      <vt:lpstr>Calibri</vt:lpstr>
      <vt:lpstr>Wingdings</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wu xuanhang</dc:creator>
  <cp:lastModifiedBy>wu xuanhang</cp:lastModifiedBy>
  <cp:revision>132</cp:revision>
  <dcterms:created xsi:type="dcterms:W3CDTF">2021-01-11T07:35:00Z</dcterms:created>
  <dcterms:modified xsi:type="dcterms:W3CDTF">2021-07-30T02:25:54Z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